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Roboto Black"/>
      <p:bold r:id="rId26"/>
      <p:boldItalic r:id="rId27"/>
    </p:embeddedFont>
    <p:embeddedFont>
      <p:font typeface="Roboto Thin"/>
      <p:regular r:id="rId28"/>
      <p:bold r:id="rId29"/>
      <p:italic r:id="rId30"/>
      <p:boldItalic r:id="rId31"/>
    </p:embeddedFont>
    <p:embeddedFont>
      <p:font typeface="Roboto"/>
      <p:regular r:id="rId32"/>
      <p:bold r:id="rId33"/>
      <p:italic r:id="rId34"/>
      <p:boldItalic r:id="rId35"/>
    </p:embeddedFont>
    <p:embeddedFont>
      <p:font typeface="Roboto Medium"/>
      <p:regular r:id="rId36"/>
      <p:bold r:id="rId37"/>
      <p:italic r:id="rId38"/>
      <p:boldItalic r:id="rId39"/>
    </p:embeddedFont>
    <p:embeddedFont>
      <p:font typeface="Roboto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Black-bold.fntdata"/><Relationship Id="rId13" Type="http://schemas.openxmlformats.org/officeDocument/2006/relationships/slide" Target="slides/slide7.xml"/><Relationship Id="rId39" Type="http://schemas.openxmlformats.org/officeDocument/2006/relationships/font" Target="fonts/RobotoMedium-boldItalic.fntdata"/><Relationship Id="rId18" Type="http://schemas.openxmlformats.org/officeDocument/2006/relationships/slide" Target="slides/slide12.xml"/><Relationship Id="rId42" Type="http://schemas.openxmlformats.org/officeDocument/2006/relationships/font" Target="fonts/RobotoLight-italic.fntdata"/><Relationship Id="rId21" Type="http://schemas.openxmlformats.org/officeDocument/2006/relationships/slide" Target="slides/slide15.xml"/><Relationship Id="rId34" Type="http://schemas.openxmlformats.org/officeDocument/2006/relationships/font" Target="fonts/Roboto-italic.fntdata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font" Target="fonts/RobotoThin-bold.fntdata"/><Relationship Id="rId16" Type="http://schemas.openxmlformats.org/officeDocument/2006/relationships/slide" Target="slides/slide10.xml"/><Relationship Id="rId40" Type="http://schemas.openxmlformats.org/officeDocument/2006/relationships/font" Target="fonts/RobotoLight-regular.fntdata"/><Relationship Id="rId24" Type="http://schemas.openxmlformats.org/officeDocument/2006/relationships/slide" Target="slides/slide18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font" Target="fonts/Roboto-regular.fntdata"/><Relationship Id="rId37" Type="http://schemas.openxmlformats.org/officeDocument/2006/relationships/font" Target="fonts/RobotoMedium-bold.fntdata"/><Relationship Id="rId45" Type="http://schemas.openxmlformats.org/officeDocument/2006/relationships/customXml" Target="../customXml/item2.xml"/><Relationship Id="rId23" Type="http://schemas.openxmlformats.org/officeDocument/2006/relationships/slide" Target="slides/slide17.xml"/><Relationship Id="rId28" Type="http://schemas.openxmlformats.org/officeDocument/2006/relationships/font" Target="fonts/RobotoThin-regular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36" Type="http://schemas.openxmlformats.org/officeDocument/2006/relationships/font" Target="fonts/RobotoMedium-regular.fntdata"/><Relationship Id="rId31" Type="http://schemas.openxmlformats.org/officeDocument/2006/relationships/font" Target="fonts/RobotoThin-boldItalic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4" Type="http://schemas.openxmlformats.org/officeDocument/2006/relationships/customXml" Target="../customXml/item1.xml"/><Relationship Id="rId22" Type="http://schemas.openxmlformats.org/officeDocument/2006/relationships/slide" Target="slides/slide16.xml"/><Relationship Id="rId43" Type="http://schemas.openxmlformats.org/officeDocument/2006/relationships/font" Target="fonts/RobotoLight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7" Type="http://schemas.openxmlformats.org/officeDocument/2006/relationships/font" Target="fonts/RobotoBlack-boldItalic.fntdata"/><Relationship Id="rId30" Type="http://schemas.openxmlformats.org/officeDocument/2006/relationships/font" Target="fonts/RobotoThin-italic.fntdata"/><Relationship Id="rId35" Type="http://schemas.openxmlformats.org/officeDocument/2006/relationships/font" Target="fonts/Roboto-boldItalic.fntdata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slide" Target="slides/slide19.xml"/><Relationship Id="rId33" Type="http://schemas.openxmlformats.org/officeDocument/2006/relationships/font" Target="fonts/Roboto-bold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font" Target="fonts/RobotoMedium-italic.fntdata"/><Relationship Id="rId20" Type="http://schemas.openxmlformats.org/officeDocument/2006/relationships/slide" Target="slides/slide14.xml"/><Relationship Id="rId41" Type="http://schemas.openxmlformats.org/officeDocument/2006/relationships/font" Target="fonts/Roboto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3ii2lldyojfer.cloudfront.net/pdf/STEAM+Student+Set/STEAM-Student-Set-Invention-Guide.pdf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3ii2lldyojfer.cloudfront.net/pdf/STEAM+Student+Set/STEAM-Student-Set-Invention-Guide.pdf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b6852495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b6852495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48ff710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48ff710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b68524957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b68524957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c9231889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c9231889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48ff7100f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48ff7100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48ff7100f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48ff7100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  <a:hlinkClick r:id="rId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48ff7100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48ff7100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48ff7100f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48ff7100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48ff7100f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48ff7100f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48ff7100f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48ff7100f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b68524957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b68524957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  <a:hlinkClick r:id="rId2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6852495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b6852495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48ff7100f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48ff7100f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b68524957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b68524957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b68524957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b68524957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c9231889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c9231889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b6852495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b6852495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b68524957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b68524957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b68524957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b68524957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_1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2400350" y="1960950"/>
            <a:ext cx="43434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idx="2" type="title"/>
          </p:nvPr>
        </p:nvSpPr>
        <p:spPr>
          <a:xfrm>
            <a:off x="2400350" y="3194925"/>
            <a:ext cx="43434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setup">
  <p:cSld name="CUSTOM_21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952525" y="4368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2" type="title"/>
          </p:nvPr>
        </p:nvSpPr>
        <p:spPr>
          <a:xfrm>
            <a:off x="972025" y="326700"/>
            <a:ext cx="5814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952525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3" type="body"/>
          </p:nvPr>
        </p:nvSpPr>
        <p:spPr>
          <a:xfrm>
            <a:off x="3848200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15"/>
          <p:cNvSpPr/>
          <p:nvPr/>
        </p:nvSpPr>
        <p:spPr>
          <a:xfrm>
            <a:off x="436840" y="436025"/>
            <a:ext cx="437700" cy="43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500" y="402725"/>
            <a:ext cx="506384" cy="50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introduce">
  <p:cSld name="CUSTOM_21_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952525" y="4368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2" type="title"/>
          </p:nvPr>
        </p:nvSpPr>
        <p:spPr>
          <a:xfrm>
            <a:off x="972025" y="326700"/>
            <a:ext cx="5814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952525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3" type="body"/>
          </p:nvPr>
        </p:nvSpPr>
        <p:spPr>
          <a:xfrm>
            <a:off x="3848200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66" name="Google Shape;6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487" y="401924"/>
            <a:ext cx="506400" cy="50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create">
  <p:cSld name="CUSTOM_21_2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952525" y="4368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2" type="title"/>
          </p:nvPr>
        </p:nvSpPr>
        <p:spPr>
          <a:xfrm>
            <a:off x="972025" y="326700"/>
            <a:ext cx="5814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952525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3" type="body"/>
          </p:nvPr>
        </p:nvSpPr>
        <p:spPr>
          <a:xfrm>
            <a:off x="3848200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72" name="Google Shape;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484" y="401951"/>
            <a:ext cx="506384" cy="505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play">
  <p:cSld name="CUSTOM_21_2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952525" y="4368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2" type="title"/>
          </p:nvPr>
        </p:nvSpPr>
        <p:spPr>
          <a:xfrm>
            <a:off x="972025" y="326700"/>
            <a:ext cx="5814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952525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3" type="body"/>
          </p:nvPr>
        </p:nvSpPr>
        <p:spPr>
          <a:xfrm>
            <a:off x="3848200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480" y="401939"/>
            <a:ext cx="506384" cy="505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remix">
  <p:cSld name="CUSTOM_21_2_1_1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952525" y="4368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2" type="title"/>
          </p:nvPr>
        </p:nvSpPr>
        <p:spPr>
          <a:xfrm>
            <a:off x="972025" y="326700"/>
            <a:ext cx="5814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952525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3848200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491" y="402718"/>
            <a:ext cx="506384" cy="505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share">
  <p:cSld name="CUSTOM_21_2_1_1_3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952525" y="4368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2" type="title"/>
          </p:nvPr>
        </p:nvSpPr>
        <p:spPr>
          <a:xfrm>
            <a:off x="972025" y="326700"/>
            <a:ext cx="5814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952525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3" type="body"/>
          </p:nvPr>
        </p:nvSpPr>
        <p:spPr>
          <a:xfrm>
            <a:off x="3848200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90" name="Google Shape;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488" y="402703"/>
            <a:ext cx="506384" cy="5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 cleanup">
  <p:cSld name="CUSTOM_21_2_1_1_3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952525" y="4368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title"/>
          </p:nvPr>
        </p:nvSpPr>
        <p:spPr>
          <a:xfrm>
            <a:off x="972025" y="326700"/>
            <a:ext cx="5814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952525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3" type="body"/>
          </p:nvPr>
        </p:nvSpPr>
        <p:spPr>
          <a:xfrm>
            <a:off x="3848200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96" name="Google Shape;9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2488" y="402700"/>
            <a:ext cx="506384" cy="50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o icon slide">
  <p:cSld name="CUSTOM_2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228600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3124275" y="1900000"/>
            <a:ext cx="28956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●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○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Roboto"/>
              <a:buChar char="■"/>
              <a:defRPr sz="16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type="title"/>
          </p:nvPr>
        </p:nvSpPr>
        <p:spPr>
          <a:xfrm>
            <a:off x="228600" y="4368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1" name="Google Shape;101;p22"/>
          <p:cNvSpPr txBox="1"/>
          <p:nvPr>
            <p:ph idx="3" type="title"/>
          </p:nvPr>
        </p:nvSpPr>
        <p:spPr>
          <a:xfrm>
            <a:off x="248100" y="326700"/>
            <a:ext cx="5814600" cy="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dk2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ONS LIBRARY">
  <p:cSld name="CUSTOM_2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/>
        </p:nvSpPr>
        <p:spPr>
          <a:xfrm>
            <a:off x="413375" y="367475"/>
            <a:ext cx="32328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rPr>
              <a:t>Geo-people library</a:t>
            </a:r>
            <a:endParaRPr sz="1200">
              <a:solidFill>
                <a:schemeClr val="dk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ID SLIDE">
  <p:cSld name="CUSTOM_15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/>
          <p:nvPr/>
        </p:nvSpPr>
        <p:spPr>
          <a:xfrm>
            <a:off x="228600" y="1033125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4"/>
          <p:cNvSpPr/>
          <p:nvPr/>
        </p:nvSpPr>
        <p:spPr>
          <a:xfrm>
            <a:off x="952518" y="1138659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4"/>
          <p:cNvSpPr/>
          <p:nvPr/>
        </p:nvSpPr>
        <p:spPr>
          <a:xfrm>
            <a:off x="1676436" y="1033125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4"/>
          <p:cNvSpPr/>
          <p:nvPr/>
        </p:nvSpPr>
        <p:spPr>
          <a:xfrm>
            <a:off x="2400353" y="1138659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4"/>
          <p:cNvSpPr/>
          <p:nvPr/>
        </p:nvSpPr>
        <p:spPr>
          <a:xfrm>
            <a:off x="3124271" y="1033125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4"/>
          <p:cNvSpPr/>
          <p:nvPr/>
        </p:nvSpPr>
        <p:spPr>
          <a:xfrm>
            <a:off x="3848189" y="1138659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4"/>
          <p:cNvSpPr/>
          <p:nvPr/>
        </p:nvSpPr>
        <p:spPr>
          <a:xfrm>
            <a:off x="4572107" y="1033125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4"/>
          <p:cNvSpPr/>
          <p:nvPr/>
        </p:nvSpPr>
        <p:spPr>
          <a:xfrm>
            <a:off x="5296010" y="1138659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4"/>
          <p:cNvSpPr/>
          <p:nvPr/>
        </p:nvSpPr>
        <p:spPr>
          <a:xfrm>
            <a:off x="6019934" y="1033125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4"/>
          <p:cNvSpPr/>
          <p:nvPr/>
        </p:nvSpPr>
        <p:spPr>
          <a:xfrm>
            <a:off x="6743812" y="1138659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4"/>
          <p:cNvSpPr/>
          <p:nvPr/>
        </p:nvSpPr>
        <p:spPr>
          <a:xfrm>
            <a:off x="7467759" y="1033125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4"/>
          <p:cNvSpPr/>
          <p:nvPr/>
        </p:nvSpPr>
        <p:spPr>
          <a:xfrm>
            <a:off x="8191700" y="1138659"/>
            <a:ext cx="723900" cy="211800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1" Type="http://schemas.openxmlformats.org/officeDocument/2006/relationships/image" Target="../media/image9.png"/><Relationship Id="rId10" Type="http://schemas.openxmlformats.org/officeDocument/2006/relationships/image" Target="../media/image11.png"/><Relationship Id="rId12" Type="http://schemas.openxmlformats.org/officeDocument/2006/relationships/image" Target="../media/image13.png"/><Relationship Id="rId9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1303975" y="1808550"/>
            <a:ext cx="6279000" cy="12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VOCABITLARY: 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USING BITS TO BUILD VOCABULARY</a:t>
            </a:r>
            <a:endParaRPr sz="4500"/>
          </a:p>
        </p:txBody>
      </p:sp>
      <p:sp>
        <p:nvSpPr>
          <p:cNvPr id="122" name="Google Shape;122;p25"/>
          <p:cNvSpPr txBox="1"/>
          <p:nvPr>
            <p:ph idx="2" type="title"/>
          </p:nvPr>
        </p:nvSpPr>
        <p:spPr>
          <a:xfrm>
            <a:off x="2453275" y="3676675"/>
            <a:ext cx="43434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952525" y="332275"/>
            <a:ext cx="79929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EXPECTATIONS</a:t>
            </a:r>
            <a:endParaRPr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52725" y="1187225"/>
            <a:ext cx="3366900" cy="28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Follow the Assessment Rubric handout to make sure your project exceeds expectations!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94" name="Google Shape;194;p34"/>
          <p:cNvPicPr preferRelativeResize="0"/>
          <p:nvPr/>
        </p:nvPicPr>
        <p:blipFill rotWithShape="1">
          <a:blip r:embed="rId3">
            <a:alphaModFix/>
          </a:blip>
          <a:srcRect b="0" l="0" r="2799" t="-2019"/>
          <a:stretch/>
        </p:blipFill>
        <p:spPr>
          <a:xfrm>
            <a:off x="3954225" y="914225"/>
            <a:ext cx="4900100" cy="422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952525" y="332275"/>
            <a:ext cx="79929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 LIST</a:t>
            </a:r>
            <a:endParaRPr/>
          </a:p>
        </p:txBody>
      </p:sp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549000" y="1664950"/>
            <a:ext cx="8595000" cy="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1290600" y="1198450"/>
            <a:ext cx="6562800" cy="3501000"/>
          </a:xfrm>
          <a:prstGeom prst="roundRect">
            <a:avLst>
              <a:gd fmla="val 9019" name="adj"/>
            </a:avLst>
          </a:prstGeom>
          <a:noFill/>
          <a:ln cap="flat" cmpd="sng" w="1905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1600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-"/>
            </a:pPr>
            <a:r>
              <a:rPr lang="en">
                <a:solidFill>
                  <a:schemeClr val="accent2"/>
                </a:solidFill>
              </a:rPr>
              <a:t>INSERT VOCABULARY LIST HERE	  -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952525" y="364041"/>
            <a:ext cx="5814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(25 MINS) </a:t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750800" y="1386350"/>
            <a:ext cx="3594300" cy="31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Work with your group to build your prototype.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How will you use your Bits to represent the meaning of your word? </a:t>
            </a:r>
            <a:r>
              <a:rPr lang="en" sz="1800">
                <a:solidFill>
                  <a:srgbClr val="595959"/>
                </a:solidFill>
              </a:rPr>
              <a:t>Get creative! 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Test out the circuit to see if it works!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189111" y="1528425"/>
            <a:ext cx="3476964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011" y="411025"/>
            <a:ext cx="6535789" cy="47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7"/>
          <p:cNvSpPr txBox="1"/>
          <p:nvPr>
            <p:ph type="title"/>
          </p:nvPr>
        </p:nvSpPr>
        <p:spPr>
          <a:xfrm>
            <a:off x="952525" y="364041"/>
            <a:ext cx="5814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 (10 MINS) </a:t>
            </a:r>
            <a:endParaRPr/>
          </a:p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0" y="1463475"/>
            <a:ext cx="2643000" cy="16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Use the “Glow and Grow” feedback process within your group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type="title"/>
          </p:nvPr>
        </p:nvSpPr>
        <p:spPr>
          <a:xfrm>
            <a:off x="952525" y="355029"/>
            <a:ext cx="5814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</a:t>
            </a:r>
            <a:endParaRPr/>
          </a:p>
        </p:txBody>
      </p:sp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952525" y="1472650"/>
            <a:ext cx="7710900" cy="28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Cleanup: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Return any tools or craft materials to their designated space and clean up your workstation!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Put your project in the designated area to be stored until tomorrow.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type="title"/>
          </p:nvPr>
        </p:nvSpPr>
        <p:spPr>
          <a:xfrm>
            <a:off x="1942700" y="1960950"/>
            <a:ext cx="5349600" cy="12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DAY 2</a:t>
            </a:r>
            <a:endParaRPr sz="4500"/>
          </a:p>
        </p:txBody>
      </p:sp>
      <p:sp>
        <p:nvSpPr>
          <p:cNvPr id="227" name="Google Shape;227;p39"/>
          <p:cNvSpPr txBox="1"/>
          <p:nvPr>
            <p:ph idx="2" type="title"/>
          </p:nvPr>
        </p:nvSpPr>
        <p:spPr>
          <a:xfrm>
            <a:off x="2400300" y="3383950"/>
            <a:ext cx="43434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REMIX, SHARE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type="title"/>
          </p:nvPr>
        </p:nvSpPr>
        <p:spPr>
          <a:xfrm>
            <a:off x="952525" y="350473"/>
            <a:ext cx="5814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 2: TODAY WE WILL</a:t>
            </a:r>
            <a:endParaRPr/>
          </a:p>
        </p:txBody>
      </p:sp>
      <p:sp>
        <p:nvSpPr>
          <p:cNvPr id="233" name="Google Shape;233;p40"/>
          <p:cNvSpPr txBox="1"/>
          <p:nvPr>
            <p:ph idx="1" type="body"/>
          </p:nvPr>
        </p:nvSpPr>
        <p:spPr>
          <a:xfrm>
            <a:off x="834550" y="1229938"/>
            <a:ext cx="40416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sz="1800">
                <a:solidFill>
                  <a:srgbClr val="666666"/>
                </a:solidFill>
              </a:rPr>
              <a:t>Remix: Make improvements to your project based on peer feedback.</a:t>
            </a:r>
            <a:endParaRPr sz="1800">
              <a:solidFill>
                <a:srgbClr val="6666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AutoNum type="arabicPeriod"/>
            </a:pPr>
            <a:r>
              <a:rPr lang="en" sz="1800">
                <a:solidFill>
                  <a:srgbClr val="666666"/>
                </a:solidFill>
              </a:rPr>
              <a:t>Share: Showcase our inventions through a Gallery Walk and project presentations.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id="234" name="Google Shape;2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625" y="922750"/>
            <a:ext cx="3885200" cy="38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952525" y="355011"/>
            <a:ext cx="5814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REMIX (20 MINS) </a:t>
            </a:r>
            <a:endParaRPr/>
          </a:p>
        </p:txBody>
      </p:sp>
      <p:sp>
        <p:nvSpPr>
          <p:cNvPr id="240" name="Google Shape;240;p41"/>
          <p:cNvSpPr txBox="1"/>
          <p:nvPr>
            <p:ph idx="1" type="body"/>
          </p:nvPr>
        </p:nvSpPr>
        <p:spPr>
          <a:xfrm>
            <a:off x="228625" y="1294850"/>
            <a:ext cx="8092800" cy="18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Take that helpful feedback from your peers and enhance your work!</a:t>
            </a:r>
            <a:endParaRPr sz="1800">
              <a:solidFill>
                <a:srgbClr val="595959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625" y="1922900"/>
            <a:ext cx="2840750" cy="280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type="title"/>
          </p:nvPr>
        </p:nvSpPr>
        <p:spPr>
          <a:xfrm>
            <a:off x="952525" y="359475"/>
            <a:ext cx="77895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(15 MINS)</a:t>
            </a:r>
            <a:endParaRPr/>
          </a:p>
        </p:txBody>
      </p:sp>
      <p:sp>
        <p:nvSpPr>
          <p:cNvPr id="247" name="Google Shape;247;p42"/>
          <p:cNvSpPr txBox="1"/>
          <p:nvPr>
            <p:ph idx="1" type="body"/>
          </p:nvPr>
        </p:nvSpPr>
        <p:spPr>
          <a:xfrm>
            <a:off x="489425" y="1390500"/>
            <a:ext cx="7499100" cy="33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Let’s Gallery Walk!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" sz="1800">
                <a:solidFill>
                  <a:srgbClr val="595959"/>
                </a:solidFill>
              </a:rPr>
              <a:t>Place your project on your desk for the class to see! 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" sz="1800">
                <a:solidFill>
                  <a:srgbClr val="595959"/>
                </a:solidFill>
              </a:rPr>
              <a:t>As you go around, can you guess your classmates words before they reveal them?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" sz="1800">
                <a:solidFill>
                  <a:srgbClr val="595959"/>
                </a:solidFill>
              </a:rPr>
              <a:t>One person from your team should remain with your word invention while the other walks around and observes other’s work. When the timer is up, switch!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Presentations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" sz="1800">
                <a:solidFill>
                  <a:srgbClr val="595959"/>
                </a:solidFill>
              </a:rPr>
              <a:t>What was your word? What is the definition of that word?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lphaLcPeriod"/>
            </a:pPr>
            <a:r>
              <a:rPr lang="en" sz="1800">
                <a:solidFill>
                  <a:srgbClr val="595959"/>
                </a:solidFill>
              </a:rPr>
              <a:t>How did you use Bits to represent the word and it’s meaning?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>
            <p:ph type="title"/>
          </p:nvPr>
        </p:nvSpPr>
        <p:spPr>
          <a:xfrm>
            <a:off x="952525" y="355029"/>
            <a:ext cx="5814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CLOSE</a:t>
            </a:r>
            <a:endParaRPr/>
          </a:p>
        </p:txBody>
      </p:sp>
      <p:sp>
        <p:nvSpPr>
          <p:cNvPr id="253" name="Google Shape;253;p43"/>
          <p:cNvSpPr txBox="1"/>
          <p:nvPr>
            <p:ph idx="1" type="body"/>
          </p:nvPr>
        </p:nvSpPr>
        <p:spPr>
          <a:xfrm>
            <a:off x="952525" y="1472650"/>
            <a:ext cx="7710900" cy="28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Discussion:</a:t>
            </a:r>
            <a:endParaRPr sz="18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How can we use artistic strategies to learn new vocabulary?</a:t>
            </a:r>
            <a:endParaRPr sz="1800">
              <a:solidFill>
                <a:srgbClr val="595959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What new words did you learn today?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Cleanup:</a:t>
            </a:r>
            <a:endParaRPr sz="1800">
              <a:solidFill>
                <a:srgbClr val="595959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○"/>
            </a:pPr>
            <a:r>
              <a:rPr lang="en" sz="1800">
                <a:solidFill>
                  <a:srgbClr val="595959"/>
                </a:solidFill>
              </a:rPr>
              <a:t>Return any Bits to the box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850875" y="875700"/>
            <a:ext cx="7113600" cy="31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This presentation overviews the VocaBitlary</a:t>
            </a:r>
            <a:r>
              <a:rPr lang="en" sz="1800">
                <a:solidFill>
                  <a:srgbClr val="595959"/>
                </a:solidFill>
              </a:rPr>
              <a:t> lesson for 2 days</a:t>
            </a:r>
            <a:r>
              <a:rPr lang="en" sz="1800">
                <a:solidFill>
                  <a:srgbClr val="595959"/>
                </a:solidFill>
              </a:rPr>
              <a:t> of instruction (50 minute periods). You can customize the deck to reflect the needs of your individual learners and environment. Feel free to use the images below!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28" name="Google Shape;1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100" y="2524943"/>
            <a:ext cx="1229825" cy="121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626" y="2525934"/>
            <a:ext cx="1327350" cy="12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825" y="2467657"/>
            <a:ext cx="1351875" cy="127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4574" y="3539429"/>
            <a:ext cx="1229825" cy="12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9550" y="3539429"/>
            <a:ext cx="1351875" cy="12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8489" y="3539429"/>
            <a:ext cx="1309362" cy="12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46326" y="3539429"/>
            <a:ext cx="1256950" cy="12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41750" y="3538438"/>
            <a:ext cx="1256950" cy="12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60550" y="2525934"/>
            <a:ext cx="1351875" cy="121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30984" y="2525936"/>
            <a:ext cx="1430466" cy="121471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385000" y="286204"/>
            <a:ext cx="5814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F027E"/>
                </a:solidFill>
                <a:latin typeface="Roboto Light"/>
                <a:ea typeface="Roboto Light"/>
                <a:cs typeface="Roboto Light"/>
                <a:sym typeface="Roboto Light"/>
              </a:rPr>
              <a:t>NOTES:</a:t>
            </a:r>
            <a:endParaRPr sz="3000">
              <a:solidFill>
                <a:srgbClr val="5F027E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1942700" y="1960950"/>
            <a:ext cx="5349600" cy="12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DAY 1</a:t>
            </a:r>
            <a:endParaRPr sz="4500"/>
          </a:p>
        </p:txBody>
      </p:sp>
      <p:sp>
        <p:nvSpPr>
          <p:cNvPr id="144" name="Google Shape;144;p27"/>
          <p:cNvSpPr txBox="1"/>
          <p:nvPr>
            <p:ph idx="2" type="title"/>
          </p:nvPr>
        </p:nvSpPr>
        <p:spPr>
          <a:xfrm>
            <a:off x="2400300" y="3383950"/>
            <a:ext cx="4343400" cy="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INTRO, CREATE, PLAY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952525" y="350473"/>
            <a:ext cx="58146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WILL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972025" y="1080775"/>
            <a:ext cx="4511700" cy="33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Learn new vocabulary words!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Explore how we practice these words using physical and visual representations.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>
                <a:solidFill>
                  <a:srgbClr val="3C4043"/>
                </a:solidFill>
                <a:highlight>
                  <a:srgbClr val="FFFFFF"/>
                </a:highlight>
              </a:rPr>
              <a:t>Build objects that represent our new vocabulary words using littleBits</a:t>
            </a:r>
            <a:endParaRPr sz="18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AutoNum type="arabicPeriod"/>
            </a:pPr>
            <a:r>
              <a:rPr lang="en" sz="1800">
                <a:solidFill>
                  <a:srgbClr val="595959"/>
                </a:solidFill>
              </a:rPr>
              <a:t>Pair with another group and share your project for feedback.</a:t>
            </a:r>
            <a:endParaRPr sz="1800">
              <a:solidFill>
                <a:srgbClr val="595959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625" y="922750"/>
            <a:ext cx="3885200" cy="38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952525" y="332275"/>
            <a:ext cx="79929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952525" y="1722150"/>
            <a:ext cx="3768600" cy="22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What strategies do you use to learn new vocabulary words?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How can it be effective to demonstrate word meaning through artistic representations?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151" y="1490368"/>
            <a:ext cx="3140375" cy="28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952525" y="332275"/>
            <a:ext cx="79929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540150" y="899950"/>
            <a:ext cx="78210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●"/>
            </a:pPr>
            <a:r>
              <a:rPr b="1" lang="en" sz="2400" u="sng">
                <a:solidFill>
                  <a:srgbClr val="595959"/>
                </a:solidFill>
              </a:rPr>
              <a:t>Shroud</a:t>
            </a:r>
            <a:r>
              <a:rPr b="1" lang="en" sz="2400">
                <a:solidFill>
                  <a:srgbClr val="595959"/>
                </a:solidFill>
              </a:rPr>
              <a:t>:</a:t>
            </a:r>
            <a:r>
              <a:rPr b="1" i="1" lang="en" sz="2400">
                <a:solidFill>
                  <a:srgbClr val="595959"/>
                </a:solidFill>
              </a:rPr>
              <a:t> </a:t>
            </a:r>
            <a:r>
              <a:rPr i="1" lang="en" sz="2400">
                <a:solidFill>
                  <a:srgbClr val="595959"/>
                </a:solidFill>
              </a:rPr>
              <a:t>Something that covers, screens, or guards.</a:t>
            </a:r>
            <a:r>
              <a:rPr i="1" lang="en" sz="2400" u="sng">
                <a:solidFill>
                  <a:srgbClr val="595959"/>
                </a:solidFill>
              </a:rPr>
              <a:t> </a:t>
            </a:r>
            <a:endParaRPr i="1" sz="2400">
              <a:solidFill>
                <a:srgbClr val="595959"/>
              </a:solidFill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50" y="1573325"/>
            <a:ext cx="3570175" cy="35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975" y="1573325"/>
            <a:ext cx="3570175" cy="357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/>
          <p:nvPr/>
        </p:nvSpPr>
        <p:spPr>
          <a:xfrm>
            <a:off x="3886950" y="2800647"/>
            <a:ext cx="1127400" cy="6870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952525" y="332275"/>
            <a:ext cx="79929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CHALLENGE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52725" y="1187225"/>
            <a:ext cx="4171500" cy="28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Use littleBits and assorted craft materials to build an object that demonstrates your understanding of a new vocabulary word and its definition.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025" y="1187224"/>
            <a:ext cx="3821500" cy="376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952525" y="341300"/>
            <a:ext cx="79929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INVENTION CYCLE</a:t>
            </a:r>
            <a:endParaRPr/>
          </a:p>
        </p:txBody>
      </p:sp>
      <p:sp>
        <p:nvSpPr>
          <p:cNvPr id="180" name="Google Shape;180;p32"/>
          <p:cNvSpPr txBox="1"/>
          <p:nvPr/>
        </p:nvSpPr>
        <p:spPr>
          <a:xfrm>
            <a:off x="952525" y="1457075"/>
            <a:ext cx="3999900" cy="3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CREATE:</a:t>
            </a:r>
            <a: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rPr>
              <a:t>In groups, build your word object.</a:t>
            </a:r>
            <a:endParaRPr sz="1800">
              <a:solidFill>
                <a:srgbClr val="59595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PLAY:</a:t>
            </a:r>
            <a: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rPr>
              <a:t>Pair with another group and share your ideas and design.</a:t>
            </a:r>
            <a:b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4952425" y="1457075"/>
            <a:ext cx="3999900" cy="28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REMIX:</a:t>
            </a:r>
            <a: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rPr>
              <a:t>Enhance your project based on peer feedback.</a:t>
            </a:r>
            <a:br>
              <a:rPr lang="en" sz="1800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endParaRPr sz="1800">
              <a:solidFill>
                <a:srgbClr val="59595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SHARE:</a:t>
            </a:r>
            <a: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solidFill>
                  <a:srgbClr val="595959"/>
                </a:solidFill>
                <a:latin typeface="Roboto Thin"/>
                <a:ea typeface="Roboto Thin"/>
                <a:cs typeface="Roboto Thin"/>
                <a:sym typeface="Roboto Thin"/>
              </a:rPr>
              <a:t>Gallery Walk and project presentations.</a:t>
            </a:r>
            <a:endParaRPr sz="1800">
              <a:solidFill>
                <a:srgbClr val="59595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952525" y="364100"/>
            <a:ext cx="71664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LEARNING TARGETS</a:t>
            </a:r>
            <a:endParaRPr/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183625" y="1487975"/>
            <a:ext cx="8704200" cy="30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Demonstrate understanding of new vocabulary words and their </a:t>
            </a:r>
            <a:r>
              <a:rPr lang="en" sz="1800">
                <a:solidFill>
                  <a:srgbClr val="595959"/>
                </a:solidFill>
              </a:rPr>
              <a:t>definitions</a:t>
            </a:r>
            <a:r>
              <a:rPr lang="en" sz="1800">
                <a:solidFill>
                  <a:srgbClr val="595959"/>
                </a:solidFill>
              </a:rPr>
              <a:t>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Design a unique object to represent and show understanding of new vocabulary.</a:t>
            </a:r>
            <a:endParaRPr sz="1800">
              <a:solidFill>
                <a:srgbClr val="595959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ttleBits 1">
      <a:dk1>
        <a:srgbClr val="5F027E"/>
      </a:dk1>
      <a:lt1>
        <a:srgbClr val="0033A0"/>
      </a:lt1>
      <a:dk2>
        <a:srgbClr val="ED258F"/>
      </a:dk2>
      <a:lt2>
        <a:srgbClr val="FF8900"/>
      </a:lt2>
      <a:accent1>
        <a:srgbClr val="97D700"/>
      </a:accent1>
      <a:accent2>
        <a:srgbClr val="8E07BA"/>
      </a:accent2>
      <a:accent3>
        <a:srgbClr val="350046"/>
      </a:accent3>
      <a:accent4>
        <a:srgbClr val="444444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BEE6FE09D474F850BF6664C69C417" ma:contentTypeVersion="15" ma:contentTypeDescription="Create a new document." ma:contentTypeScope="" ma:versionID="50c6b26e56035a6f4a642b997a4107a8">
  <xsd:schema xmlns:xsd="http://www.w3.org/2001/XMLSchema" xmlns:xs="http://www.w3.org/2001/XMLSchema" xmlns:p="http://schemas.microsoft.com/office/2006/metadata/properties" xmlns:ns2="32f71443-066c-4543-8c56-ddfde7dd2a72" xmlns:ns3="4ac48a6b-0dea-4d55-b1f3-5d4930680daf" targetNamespace="http://schemas.microsoft.com/office/2006/metadata/properties" ma:root="true" ma:fieldsID="fd61a3d583f1e8b3e17b87bb18585b8b" ns2:_="" ns3:_="">
    <xsd:import namespace="32f71443-066c-4543-8c56-ddfde7dd2a72"/>
    <xsd:import namespace="4ac48a6b-0dea-4d55-b1f3-5d4930680d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71443-066c-4543-8c56-ddfde7dd2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6a49707-aeb7-4824-9a8a-c69c74cccd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48a6b-0dea-4d55-b1f3-5d4930680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2fabdb5-c276-4caa-a90b-968470fc9a36}" ma:internalName="TaxCatchAll" ma:showField="CatchAllData" ma:web="4ac48a6b-0dea-4d55-b1f3-5d4930680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492172-237D-4CC6-A674-A00491B35E69}"/>
</file>

<file path=customXml/itemProps2.xml><?xml version="1.0" encoding="utf-8"?>
<ds:datastoreItem xmlns:ds="http://schemas.openxmlformats.org/officeDocument/2006/customXml" ds:itemID="{2BA7F63B-4942-4D8C-A380-FCD51D482F5B}"/>
</file>